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559675" cy="1069181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RES" id="{D775B7EF-7F73-4C61-88A0-A5193D9587EC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UET Emilie" initials="GE" lastIdx="1" clrIdx="0">
    <p:extLst>
      <p:ext uri="{19B8F6BF-5375-455C-9EA6-DF929625EA0E}">
        <p15:presenceInfo xmlns:p15="http://schemas.microsoft.com/office/powerpoint/2012/main" userId="S::Emilie.GRUET@efs.sante.fr::193dbcb6-cebd-41b0-9e15-bac6bbb3d0d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002F6C"/>
    <a:srgbClr val="CC120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23" autoAdjust="0"/>
  </p:normalViewPr>
  <p:slideViewPr>
    <p:cSldViewPr snapToObjects="1" showGuides="1">
      <p:cViewPr varScale="1">
        <p:scale>
          <a:sx n="70" d="100"/>
          <a:sy n="70" d="100"/>
        </p:scale>
        <p:origin x="3168" y="90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Objects="1" showGuides="1">
      <p:cViewPr varScale="1">
        <p:scale>
          <a:sx n="63" d="100"/>
          <a:sy n="63" d="100"/>
        </p:scale>
        <p:origin x="29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9EB1E96-641E-5CD5-FDB2-F46DC16C35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21DBF0-96FB-7FF8-AC2F-CC1AFB9779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611B3-6336-4836-A2E8-F12DD7C307BB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330590-6076-A224-A439-39BCE5DA64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76CE7-59D7-4A18-B9CA-14803BA2DCB1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4D9650-50B0-457C-A5E3-10E46FC02F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751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95FD4-E7E0-40A5-860B-3C2BBF35570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E503F-3829-424C-B087-DD4605A2A7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4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fs.sante.fr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fs.sante.fr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fs.sante.fr/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fs.sante.fr/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421" y="0"/>
            <a:ext cx="7772090" cy="582906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7064AD-995F-D894-3C11-3D4898D3C761}"/>
              </a:ext>
            </a:extLst>
          </p:cNvPr>
          <p:cNvSpPr/>
          <p:nvPr userDrawn="1"/>
        </p:nvSpPr>
        <p:spPr>
          <a:xfrm>
            <a:off x="0" y="10114707"/>
            <a:ext cx="7559371" cy="5771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16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71999" y="10303922"/>
            <a:ext cx="5357250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Campus EFS  ●  [</a:t>
            </a:r>
            <a:r>
              <a:rPr lang="fr-FR" dirty="0" err="1"/>
              <a:t>FTTS02</a:t>
            </a:r>
            <a:r>
              <a:rPr lang="fr-FR" dirty="0"/>
              <a:t>]  ●  [13/09/2023]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78172" y="10303922"/>
            <a:ext cx="267863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C60506-5BE4-4453-AE4B-F0F5E69C63A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ZoneTexte 12">
            <a:hlinkClick r:id="rId3"/>
            <a:extLst>
              <a:ext uri="{FF2B5EF4-FFF2-40B4-BE49-F238E27FC236}">
                <a16:creationId xmlns:a16="http://schemas.microsoft.com/office/drawing/2014/main" id="{5E990153-C080-72F9-3995-9BCB9C24BD63}"/>
              </a:ext>
            </a:extLst>
          </p:cNvPr>
          <p:cNvSpPr txBox="1"/>
          <p:nvPr userDrawn="1"/>
        </p:nvSpPr>
        <p:spPr>
          <a:xfrm>
            <a:off x="135974" y="10303922"/>
            <a:ext cx="1322130" cy="229037"/>
          </a:xfrm>
          <a:prstGeom prst="rect">
            <a:avLst/>
          </a:prstGeom>
          <a:noFill/>
          <a:effectLst/>
        </p:spPr>
        <p:txBody>
          <a:bodyPr wrap="square" lIns="22322" tIns="0" rIns="22322" bIns="0" rtlCol="0">
            <a:spAutoFit/>
          </a:bodyPr>
          <a:lstStyle/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7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campus.efs.sante.fr</a:t>
            </a:r>
          </a:p>
          <a:p>
            <a:endParaRPr lang="fr-FR" sz="744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3"/>
          <p:cNvSpPr txBox="1"/>
          <p:nvPr userDrawn="1"/>
        </p:nvSpPr>
        <p:spPr>
          <a:xfrm>
            <a:off x="302616" y="1764010"/>
            <a:ext cx="396027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formation, </a:t>
            </a:r>
          </a:p>
          <a:p>
            <a:r>
              <a:rPr lang="fr-FR" sz="15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ça dans le sang !</a:t>
            </a:r>
          </a:p>
        </p:txBody>
      </p:sp>
      <p:sp>
        <p:nvSpPr>
          <p:cNvPr id="40" name="object 3"/>
          <p:cNvSpPr txBox="1"/>
          <p:nvPr userDrawn="1"/>
        </p:nvSpPr>
        <p:spPr>
          <a:xfrm>
            <a:off x="455016" y="1916410"/>
            <a:ext cx="396027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formation, </a:t>
            </a:r>
          </a:p>
          <a:p>
            <a:r>
              <a:rPr lang="fr-FR" sz="15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ça dans le sang !</a:t>
            </a:r>
          </a:p>
        </p:txBody>
      </p:sp>
      <p:sp>
        <p:nvSpPr>
          <p:cNvPr id="41" name="object 3"/>
          <p:cNvSpPr txBox="1"/>
          <p:nvPr userDrawn="1"/>
        </p:nvSpPr>
        <p:spPr>
          <a:xfrm>
            <a:off x="664843" y="684725"/>
            <a:ext cx="422849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fr-FR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Infographie : enquête satisfaction Donneurs d’ordre - 2025 </a:t>
            </a:r>
          </a:p>
        </p:txBody>
      </p:sp>
      <p:sp>
        <p:nvSpPr>
          <p:cNvPr id="42" name="Rectangle 41"/>
          <p:cNvSpPr/>
          <p:nvPr userDrawn="1"/>
        </p:nvSpPr>
        <p:spPr>
          <a:xfrm>
            <a:off x="1709696" y="1211833"/>
            <a:ext cx="1903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i="1" dirty="0">
                <a:solidFill>
                  <a:schemeClr val="accent1"/>
                </a:solidFill>
                <a:latin typeface="Kalista Script" pitchFamily="50" charset="0"/>
                <a:cs typeface="Arial" panose="020B0604020202020204" pitchFamily="34" charset="0"/>
              </a:rPr>
              <a:t>Les résultats !</a:t>
            </a:r>
            <a:endParaRPr lang="fr-FR" sz="3200" b="1" dirty="0">
              <a:solidFill>
                <a:schemeClr val="accent1"/>
              </a:solidFill>
              <a:latin typeface="Kalista Script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88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54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DFC4940-464A-A560-4A20-4F3F078BC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788" y="4941999"/>
            <a:ext cx="4129547" cy="1030410"/>
          </a:xfrm>
        </p:spPr>
        <p:txBody>
          <a:bodyPr anchor="b"/>
          <a:lstStyle>
            <a:lvl1pPr>
              <a:defRPr sz="3348" cap="all" baseline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D82702E0-B863-4F9E-48D5-32056B94B5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788" y="7647289"/>
            <a:ext cx="2678625" cy="343812"/>
          </a:xfrm>
        </p:spPr>
        <p:txBody>
          <a:bodyPr/>
          <a:lstStyle>
            <a:lvl1pPr indent="0">
              <a:lnSpc>
                <a:spcPct val="100000"/>
              </a:lnSpc>
              <a:spcBef>
                <a:spcPts val="331"/>
              </a:spcBef>
              <a:buFontTx/>
              <a:buNone/>
              <a:defRPr sz="992" b="0"/>
            </a:lvl1pPr>
            <a:lvl2pPr marL="0" indent="0">
              <a:lnSpc>
                <a:spcPct val="100000"/>
              </a:lnSpc>
              <a:spcBef>
                <a:spcPts val="331"/>
              </a:spcBef>
              <a:buFontTx/>
              <a:buNone/>
              <a:defRPr sz="992" b="0"/>
            </a:lvl2pPr>
            <a:lvl3pPr marL="0" indent="0">
              <a:lnSpc>
                <a:spcPct val="100000"/>
              </a:lnSpc>
              <a:spcBef>
                <a:spcPts val="372"/>
              </a:spcBef>
              <a:buFontTx/>
              <a:buNone/>
              <a:defRPr sz="992" b="0"/>
            </a:lvl3pPr>
            <a:lvl4pPr indent="0">
              <a:lnSpc>
                <a:spcPct val="100000"/>
              </a:lnSpc>
              <a:spcBef>
                <a:spcPts val="372"/>
              </a:spcBef>
              <a:buFontTx/>
              <a:buNone/>
              <a:defRPr sz="992" b="0"/>
            </a:lvl4pPr>
            <a:lvl5pPr indent="0">
              <a:lnSpc>
                <a:spcPct val="100000"/>
              </a:lnSpc>
              <a:spcBef>
                <a:spcPts val="372"/>
              </a:spcBef>
              <a:buFontTx/>
              <a:buNone/>
              <a:defRPr sz="992" b="0"/>
            </a:lvl5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DBB6DB8B-106D-E8B7-4742-04A4876BA5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62789" y="7029693"/>
            <a:ext cx="750774" cy="189022"/>
          </a:xfrm>
          <a:solidFill>
            <a:schemeClr val="accent1"/>
          </a:solidFill>
        </p:spPr>
        <p:txBody>
          <a:bodyPr wrap="none" tIns="18000" bIns="18000"/>
          <a:lstStyle>
            <a:lvl1pPr indent="0">
              <a:lnSpc>
                <a:spcPct val="100000"/>
              </a:lnSpc>
              <a:spcBef>
                <a:spcPts val="0"/>
              </a:spcBef>
              <a:buFontTx/>
              <a:buNone/>
              <a:defRPr sz="992" b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3pPr>
            <a:lvl4pPr indent="0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indent="0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NIVEAU 1</a:t>
            </a:r>
          </a:p>
        </p:txBody>
      </p:sp>
    </p:spTree>
    <p:extLst>
      <p:ext uri="{BB962C8B-B14F-4D97-AF65-F5344CB8AC3E}">
        <p14:creationId xmlns:p14="http://schemas.microsoft.com/office/powerpoint/2010/main" val="245194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illustr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F3D40827-6A62-29D0-5589-A1D2D883EC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"/>
            <a:ext cx="2633981" cy="9569313"/>
          </a:xfrm>
          <a:pattFill prst="openDmnd">
            <a:fgClr>
              <a:schemeClr val="bg2"/>
            </a:fgClr>
            <a:bgClr>
              <a:schemeClr val="bg1"/>
            </a:bgClr>
          </a:pattFill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064AD-995F-D894-3C11-3D4898D3C761}"/>
              </a:ext>
            </a:extLst>
          </p:cNvPr>
          <p:cNvSpPr/>
          <p:nvPr userDrawn="1"/>
        </p:nvSpPr>
        <p:spPr>
          <a:xfrm>
            <a:off x="0" y="9569313"/>
            <a:ext cx="7559371" cy="1122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16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00909" y="6911268"/>
            <a:ext cx="3906328" cy="712503"/>
          </a:xfrm>
        </p:spPr>
        <p:txBody>
          <a:bodyPr anchor="b"/>
          <a:lstStyle>
            <a:lvl1pPr algn="l">
              <a:defRPr sz="2315" cap="all" baseline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100909" y="7739653"/>
            <a:ext cx="3906328" cy="534249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736" b="0"/>
            </a:lvl1pPr>
            <a:lvl2pPr marL="283475" indent="0" algn="ctr">
              <a:buNone/>
              <a:defRPr sz="1240"/>
            </a:lvl2pPr>
            <a:lvl3pPr marL="566951" indent="0" algn="ctr">
              <a:buNone/>
              <a:defRPr sz="1116"/>
            </a:lvl3pPr>
            <a:lvl4pPr marL="850426" indent="0" algn="ctr">
              <a:buNone/>
              <a:defRPr sz="992"/>
            </a:lvl4pPr>
            <a:lvl5pPr marL="1133902" indent="0" algn="ctr">
              <a:buNone/>
              <a:defRPr sz="992"/>
            </a:lvl5pPr>
            <a:lvl6pPr marL="1417377" indent="0" algn="ctr">
              <a:buNone/>
              <a:defRPr sz="992"/>
            </a:lvl6pPr>
            <a:lvl7pPr marL="1700853" indent="0" algn="ctr">
              <a:buNone/>
              <a:defRPr sz="992"/>
            </a:lvl7pPr>
            <a:lvl8pPr marL="1984328" indent="0" algn="ctr">
              <a:buNone/>
              <a:defRPr sz="992"/>
            </a:lvl8pPr>
            <a:lvl9pPr marL="2267803" indent="0" algn="ctr">
              <a:buNone/>
              <a:defRPr sz="992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C60506-5BE4-4453-AE4B-F0F5E69C63A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ZoneTexte 12">
            <a:hlinkClick r:id="rId3"/>
            <a:extLst>
              <a:ext uri="{FF2B5EF4-FFF2-40B4-BE49-F238E27FC236}">
                <a16:creationId xmlns:a16="http://schemas.microsoft.com/office/drawing/2014/main" id="{5E990153-C080-72F9-3995-9BCB9C24BD63}"/>
              </a:ext>
            </a:extLst>
          </p:cNvPr>
          <p:cNvSpPr txBox="1"/>
          <p:nvPr userDrawn="1"/>
        </p:nvSpPr>
        <p:spPr>
          <a:xfrm>
            <a:off x="135974" y="10114707"/>
            <a:ext cx="2096041" cy="114519"/>
          </a:xfrm>
          <a:prstGeom prst="rect">
            <a:avLst/>
          </a:prstGeom>
          <a:noFill/>
          <a:effectLst/>
        </p:spPr>
        <p:txBody>
          <a:bodyPr wrap="square" lIns="22322" tIns="0" rIns="22322" bIns="0" rtlCol="0">
            <a:spAutoFit/>
          </a:bodyPr>
          <a:lstStyle/>
          <a:p>
            <a:r>
              <a:rPr lang="fr-FR" sz="7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campus.efs.sante.fr</a:t>
            </a:r>
          </a:p>
        </p:txBody>
      </p:sp>
    </p:spTree>
    <p:extLst>
      <p:ext uri="{BB962C8B-B14F-4D97-AF65-F5344CB8AC3E}">
        <p14:creationId xmlns:p14="http://schemas.microsoft.com/office/powerpoint/2010/main" val="170381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C9E3CBE-98A4-9D29-F391-13FF0F4F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107" y="1909868"/>
            <a:ext cx="3637710" cy="353045"/>
          </a:xfrm>
        </p:spPr>
        <p:txBody>
          <a:bodyPr/>
          <a:lstStyle>
            <a:lvl1pPr>
              <a:defRPr sz="2294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AE868F-ABE9-440C-A60A-0117CD92E227}"/>
              </a:ext>
            </a:extLst>
          </p:cNvPr>
          <p:cNvSpPr/>
          <p:nvPr userDrawn="1"/>
        </p:nvSpPr>
        <p:spPr>
          <a:xfrm>
            <a:off x="0" y="9569313"/>
            <a:ext cx="7559371" cy="1122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16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ED2B01F4-3B43-3CDF-C2FF-1A1AC0439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1213" y="10189402"/>
            <a:ext cx="5357250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8" name="ZoneTexte 7">
            <a:hlinkClick r:id="rId3"/>
            <a:extLst>
              <a:ext uri="{FF2B5EF4-FFF2-40B4-BE49-F238E27FC236}">
                <a16:creationId xmlns:a16="http://schemas.microsoft.com/office/drawing/2014/main" id="{83326584-D723-346E-9645-415CC9534C45}"/>
              </a:ext>
            </a:extLst>
          </p:cNvPr>
          <p:cNvSpPr txBox="1"/>
          <p:nvPr userDrawn="1"/>
        </p:nvSpPr>
        <p:spPr>
          <a:xfrm>
            <a:off x="135974" y="10114707"/>
            <a:ext cx="1143536" cy="114519"/>
          </a:xfrm>
          <a:prstGeom prst="rect">
            <a:avLst/>
          </a:prstGeom>
          <a:noFill/>
          <a:effectLst/>
        </p:spPr>
        <p:txBody>
          <a:bodyPr wrap="square" lIns="22322" tIns="0" rIns="22322" bIns="0" rtlCol="0">
            <a:spAutoFit/>
          </a:bodyPr>
          <a:lstStyle/>
          <a:p>
            <a:r>
              <a:rPr lang="fr-FR" sz="7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campus.efs.sante.fr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7C6CA07F-740B-D053-47D9-BD261746E1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10107" y="3618975"/>
            <a:ext cx="3637709" cy="394788"/>
          </a:xfrm>
        </p:spPr>
        <p:txBody>
          <a:bodyPr/>
          <a:lstStyle>
            <a:lvl1pPr marL="290172" indent="-290172">
              <a:lnSpc>
                <a:spcPct val="100000"/>
              </a:lnSpc>
              <a:spcBef>
                <a:spcPts val="744"/>
              </a:spcBef>
              <a:buFontTx/>
              <a:buNone/>
              <a:defRPr sz="1240" b="1"/>
            </a:lvl1pPr>
            <a:lvl2pPr marL="401776" indent="-111605">
              <a:lnSpc>
                <a:spcPct val="100000"/>
              </a:lnSpc>
              <a:spcBef>
                <a:spcPts val="372"/>
              </a:spcBef>
              <a:buFont typeface="Symbol" panose="05050102010706020507" pitchFamily="18" charset="2"/>
              <a:buChar char="·"/>
              <a:defRPr sz="992" b="1"/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3pPr>
            <a:lvl4pPr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45411A1D-AC6E-E57C-8329-38C9C1E1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3608" y="10189403"/>
            <a:ext cx="267863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C60506-5BE4-4453-AE4B-F0F5E69C63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68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C9E3CBE-98A4-9D29-F391-13FF0F4F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463" y="4847136"/>
            <a:ext cx="4017938" cy="712503"/>
          </a:xfrm>
        </p:spPr>
        <p:txBody>
          <a:bodyPr anchor="b"/>
          <a:lstStyle>
            <a:lvl1pPr algn="r">
              <a:defRPr sz="2315" cap="all" baseline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AE868F-ABE9-440C-A60A-0117CD92E227}"/>
              </a:ext>
            </a:extLst>
          </p:cNvPr>
          <p:cNvSpPr/>
          <p:nvPr userDrawn="1"/>
        </p:nvSpPr>
        <p:spPr>
          <a:xfrm>
            <a:off x="0" y="9569313"/>
            <a:ext cx="7559371" cy="1122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16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ED2B01F4-3B43-3CDF-C2FF-1A1AC0439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1213" y="10189402"/>
            <a:ext cx="5357250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8" name="ZoneTexte 7">
            <a:hlinkClick r:id="rId3"/>
            <a:extLst>
              <a:ext uri="{FF2B5EF4-FFF2-40B4-BE49-F238E27FC236}">
                <a16:creationId xmlns:a16="http://schemas.microsoft.com/office/drawing/2014/main" id="{83326584-D723-346E-9645-415CC9534C45}"/>
              </a:ext>
            </a:extLst>
          </p:cNvPr>
          <p:cNvSpPr txBox="1"/>
          <p:nvPr userDrawn="1"/>
        </p:nvSpPr>
        <p:spPr>
          <a:xfrm>
            <a:off x="135974" y="10114707"/>
            <a:ext cx="1024472" cy="114519"/>
          </a:xfrm>
          <a:prstGeom prst="rect">
            <a:avLst/>
          </a:prstGeom>
          <a:noFill/>
          <a:effectLst/>
        </p:spPr>
        <p:txBody>
          <a:bodyPr wrap="square" lIns="22322" tIns="0" rIns="22322" bIns="0" rtlCol="0">
            <a:spAutoFit/>
          </a:bodyPr>
          <a:lstStyle/>
          <a:p>
            <a:r>
              <a:rPr lang="fr-FR" sz="7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campus.efs.sante.fr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7E12FDC-C06A-8C9B-BB74-BF273CA959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55098" y="5626563"/>
            <a:ext cx="4017938" cy="267124"/>
          </a:xfr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buFontTx/>
              <a:buNone/>
              <a:defRPr sz="1736" b="0"/>
            </a:lvl1pPr>
            <a:lvl2pPr marL="0" indent="0" algn="r">
              <a:spcBef>
                <a:spcPts val="0"/>
              </a:spcBef>
              <a:buFontTx/>
              <a:buNone/>
              <a:defRPr sz="744" b="0"/>
            </a:lvl2pPr>
            <a:lvl3pPr marL="0" algn="r">
              <a:spcBef>
                <a:spcPts val="0"/>
              </a:spcBef>
              <a:buFontTx/>
              <a:buNone/>
              <a:defRPr sz="744" b="0"/>
            </a:lvl3pPr>
            <a:lvl4pPr algn="r">
              <a:buFontTx/>
              <a:buNone/>
              <a:defRPr sz="744" b="0"/>
            </a:lvl4pPr>
            <a:lvl5pPr algn="r"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E492864F-A7D2-FEB7-5C45-076F449406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6768" y="7278053"/>
            <a:ext cx="1569908" cy="1292533"/>
          </a:xfrm>
        </p:spPr>
        <p:txBody>
          <a:bodyPr wrap="none" anchor="ctr"/>
          <a:lstStyle>
            <a:lvl1pPr algn="r">
              <a:lnSpc>
                <a:spcPct val="80000"/>
              </a:lnSpc>
              <a:spcBef>
                <a:spcPts val="0"/>
              </a:spcBef>
              <a:buFontTx/>
              <a:buNone/>
              <a:defRPr sz="10499" b="1"/>
            </a:lvl1pPr>
            <a:lvl2pPr marL="0" indent="0" algn="r">
              <a:spcBef>
                <a:spcPts val="0"/>
              </a:spcBef>
              <a:buFontTx/>
              <a:buNone/>
              <a:defRPr sz="744" b="0"/>
            </a:lvl2pPr>
            <a:lvl3pPr marL="0" algn="r">
              <a:spcBef>
                <a:spcPts val="0"/>
              </a:spcBef>
              <a:buFontTx/>
              <a:buNone/>
              <a:defRPr sz="744" b="0"/>
            </a:lvl3pPr>
            <a:lvl4pPr algn="r">
              <a:buFontTx/>
              <a:buNone/>
              <a:defRPr sz="744" b="0"/>
            </a:lvl4pPr>
            <a:lvl5pPr algn="r">
              <a:buFontTx/>
              <a:buNone/>
              <a:defRPr sz="744" b="0"/>
            </a:lvl5pPr>
          </a:lstStyle>
          <a:p>
            <a:pPr lvl="0"/>
            <a:r>
              <a:rPr lang="fr-FR" dirty="0"/>
              <a:t>00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410EF9E6-49E7-02AF-C301-AA59E2BE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3608" y="10189403"/>
            <a:ext cx="267863" cy="114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C60506-5BE4-4453-AE4B-F0F5E69C63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83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302" y="1284065"/>
            <a:ext cx="6138516" cy="267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C2CE41-B4D1-00E9-64D8-B37670408D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301" y="3269419"/>
            <a:ext cx="6139284" cy="96430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06831898-B356-E6AF-7425-B6FE7365C9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301" y="1865770"/>
            <a:ext cx="6138299" cy="2099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buFontTx/>
              <a:buNone/>
              <a:defRPr sz="1364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744" b="0"/>
            </a:lvl2pPr>
            <a:lvl3pPr marL="0">
              <a:spcBef>
                <a:spcPts val="0"/>
              </a:spcBef>
              <a:buFontTx/>
              <a:buNone/>
              <a:defRPr sz="744" b="0"/>
            </a:lvl3pPr>
            <a:lvl4pPr>
              <a:buFontTx/>
              <a:buNone/>
              <a:defRPr sz="744" b="0"/>
            </a:lvl4pPr>
            <a:lvl5pPr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34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lo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302" y="1284065"/>
            <a:ext cx="6138516" cy="267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06831898-B356-E6AF-7425-B6FE7365C9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301" y="1865770"/>
            <a:ext cx="6138299" cy="2099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buFontTx/>
              <a:buNone/>
              <a:defRPr sz="1364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744" b="0"/>
            </a:lvl2pPr>
            <a:lvl3pPr marL="0">
              <a:spcBef>
                <a:spcPts val="0"/>
              </a:spcBef>
              <a:buFontTx/>
              <a:buNone/>
              <a:defRPr sz="744" b="0"/>
            </a:lvl3pPr>
            <a:lvl4pPr>
              <a:buFontTx/>
              <a:buNone/>
              <a:defRPr sz="744" b="0"/>
            </a:lvl4pPr>
            <a:lvl5pPr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46DD30C-1BF2-1511-2DC4-FB84CF4C44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7142" y="5415915"/>
            <a:ext cx="1428600" cy="343492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algn="ctr">
              <a:lnSpc>
                <a:spcPct val="100000"/>
              </a:lnSpc>
              <a:spcBef>
                <a:spcPts val="0"/>
              </a:spcBef>
              <a:buFontTx/>
              <a:buNone/>
              <a:defRPr sz="868" b="0"/>
            </a:lvl3pPr>
            <a:lvl4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3CF6B8EE-C682-B45C-9F8D-22252A34AE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32179" y="5415915"/>
            <a:ext cx="1428600" cy="343492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algn="ctr">
              <a:lnSpc>
                <a:spcPct val="100000"/>
              </a:lnSpc>
              <a:spcBef>
                <a:spcPts val="0"/>
              </a:spcBef>
              <a:buFontTx/>
              <a:buNone/>
              <a:defRPr sz="868" b="0"/>
            </a:lvl3pPr>
            <a:lvl4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A2957E7F-5541-DC81-D893-F64F2EDE00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47216" y="5415915"/>
            <a:ext cx="1428600" cy="343492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algn="ctr">
              <a:lnSpc>
                <a:spcPct val="100000"/>
              </a:lnSpc>
              <a:spcBef>
                <a:spcPts val="0"/>
              </a:spcBef>
              <a:buFontTx/>
              <a:buNone/>
              <a:defRPr sz="868" b="0"/>
            </a:lvl3pPr>
            <a:lvl4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41530654-64A0-6DC1-C2A4-559763ECBB3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62254" y="5415915"/>
            <a:ext cx="1428600" cy="343492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algn="ctr">
              <a:lnSpc>
                <a:spcPct val="100000"/>
              </a:lnSpc>
              <a:spcBef>
                <a:spcPts val="0"/>
              </a:spcBef>
              <a:buFontTx/>
              <a:buNone/>
              <a:defRPr sz="868" b="0"/>
            </a:lvl3pPr>
            <a:lvl4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33FE2D-DC07-3800-9CE2-30BF3C7D52C5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7177" y="3269417"/>
            <a:ext cx="1428267" cy="20205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744" b="0"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fr-FR" dirty="0"/>
              <a:t>Cliquez pour insérer un élément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1E01B644-A403-F14F-FBD0-560A9FD21BA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232180" y="3269417"/>
            <a:ext cx="1428267" cy="20205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744" b="0"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fr-FR" dirty="0"/>
              <a:t>Cliquez pour insérer un élément</a:t>
            </a:r>
          </a:p>
        </p:txBody>
      </p:sp>
      <p:sp>
        <p:nvSpPr>
          <p:cNvPr id="18" name="Espace réservé du contenu 3">
            <a:extLst>
              <a:ext uri="{FF2B5EF4-FFF2-40B4-BE49-F238E27FC236}">
                <a16:creationId xmlns:a16="http://schemas.microsoft.com/office/drawing/2014/main" id="{5CA2558D-F2FE-628E-A494-E5C4B6DCD4B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851502" y="3268296"/>
            <a:ext cx="1428267" cy="20205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744" b="0"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fr-FR" dirty="0"/>
              <a:t>Cliquez pour insérer un élément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85EB5434-43CA-9391-1D6C-4559671B263A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466504" y="3268296"/>
            <a:ext cx="1428267" cy="20205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744" b="0"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fr-FR" dirty="0"/>
              <a:t>Cliquez pour insérer un élément</a:t>
            </a:r>
          </a:p>
        </p:txBody>
      </p:sp>
    </p:spTree>
    <p:extLst>
      <p:ext uri="{BB962C8B-B14F-4D97-AF65-F5344CB8AC3E}">
        <p14:creationId xmlns:p14="http://schemas.microsoft.com/office/powerpoint/2010/main" val="23366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 +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8">
            <a:extLst>
              <a:ext uri="{FF2B5EF4-FFF2-40B4-BE49-F238E27FC236}">
                <a16:creationId xmlns:a16="http://schemas.microsoft.com/office/drawing/2014/main" id="{BEFA0914-5D39-0FE8-3ABD-4430E7AEF3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-1"/>
            <a:ext cx="3281316" cy="9597375"/>
          </a:xfrm>
          <a:pattFill prst="openDmnd">
            <a:fgClr>
              <a:schemeClr val="bg2"/>
            </a:fgClr>
            <a:bgClr>
              <a:schemeClr val="bg1"/>
            </a:bgClr>
          </a:pattFill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67269" y="1001598"/>
            <a:ext cx="3281316" cy="267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C2CE41-B4D1-00E9-64D8-B37670408D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1207" y="3213322"/>
            <a:ext cx="3727753" cy="925484"/>
          </a:xfrm>
          <a:ln w="28575">
            <a:solidFill>
              <a:schemeClr val="accent2"/>
            </a:solidFill>
          </a:ln>
        </p:spPr>
        <p:txBody>
          <a:bodyPr lIns="540000" tIns="360000" rIns="540000" bIns="360000"/>
          <a:lstStyle>
            <a:lvl1pPr>
              <a:spcBef>
                <a:spcPts val="0"/>
              </a:spcBef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06831898-B356-E6AF-7425-B6FE7365C9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67268" y="1583304"/>
            <a:ext cx="3281316" cy="20992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64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744" b="0"/>
            </a:lvl2pPr>
            <a:lvl3pPr marL="0">
              <a:spcBef>
                <a:spcPts val="0"/>
              </a:spcBef>
              <a:buFontTx/>
              <a:buNone/>
              <a:defRPr sz="744" b="0"/>
            </a:lvl3pPr>
            <a:lvl4pPr>
              <a:buFontTx/>
              <a:buNone/>
              <a:defRPr sz="744" b="0"/>
            </a:lvl4pPr>
            <a:lvl5pPr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897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271"/>
            <a:ext cx="7559675" cy="1081708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302" y="1284065"/>
            <a:ext cx="3125063" cy="267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C2CE41-B4D1-00E9-64D8-B37670408D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302" y="3269419"/>
            <a:ext cx="3125063" cy="96430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06831898-B356-E6AF-7425-B6FE7365C9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301" y="1865770"/>
            <a:ext cx="3125063" cy="419859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buFontTx/>
              <a:buNone/>
              <a:defRPr sz="1364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744" b="0"/>
            </a:lvl2pPr>
            <a:lvl3pPr marL="0">
              <a:spcBef>
                <a:spcPts val="0"/>
              </a:spcBef>
              <a:buFontTx/>
              <a:buNone/>
              <a:defRPr sz="744" b="0"/>
            </a:lvl3pPr>
            <a:lvl4pPr>
              <a:buFontTx/>
              <a:buNone/>
              <a:defRPr sz="744" b="0"/>
            </a:lvl4pPr>
            <a:lvl5pPr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D0B4EEEB-4015-7CA4-0038-1EDFA9D5B92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69125" y="1079933"/>
            <a:ext cx="3303638" cy="8138125"/>
          </a:xfrm>
          <a:pattFill prst="openDmnd">
            <a:fgClr>
              <a:schemeClr val="bg2"/>
            </a:fgClr>
            <a:bgClr>
              <a:schemeClr val="bg1"/>
            </a:bgClr>
          </a:pattFill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C8AA94F0-FF30-7F0E-194D-9848C8CE4D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301" y="8684007"/>
            <a:ext cx="3125063" cy="534955"/>
          </a:xfrm>
          <a:solidFill>
            <a:schemeClr val="accent1"/>
          </a:solidFill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72"/>
              </a:spcAft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186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7650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+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:a16="http://schemas.microsoft.com/office/drawing/2014/main" id="{071DFE56-6758-4628-4687-2BE72845E54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196559" y="3269418"/>
            <a:ext cx="3177077" cy="5108311"/>
          </a:xfrm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302" y="1284065"/>
            <a:ext cx="6138516" cy="267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06831898-B356-E6AF-7425-B6FE7365C9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301" y="1865770"/>
            <a:ext cx="6138299" cy="2099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buFontTx/>
              <a:buNone/>
              <a:defRPr sz="1364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744" b="0"/>
            </a:lvl2pPr>
            <a:lvl3pPr marL="0">
              <a:spcBef>
                <a:spcPts val="0"/>
              </a:spcBef>
              <a:buFontTx/>
              <a:buNone/>
              <a:defRPr sz="744" b="0"/>
            </a:lvl3pPr>
            <a:lvl4pPr>
              <a:buFontTx/>
              <a:buNone/>
              <a:defRPr sz="744" b="0"/>
            </a:lvl4pPr>
            <a:lvl5pPr>
              <a:buFontTx/>
              <a:buNone/>
              <a:defRPr sz="744" b="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7D9DEB-F334-6FA2-8151-89624F6EE2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302" y="5843352"/>
            <a:ext cx="1004484" cy="496161"/>
          </a:xfrm>
        </p:spPr>
        <p:txBody>
          <a:bodyPr/>
          <a:lstStyle>
            <a:lvl1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3pPr>
            <a:lvl4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000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2ECA4138-CB72-D5F5-D6A8-60C15D547B2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69948" y="5843352"/>
            <a:ext cx="1004484" cy="496161"/>
          </a:xfrm>
        </p:spPr>
        <p:txBody>
          <a:bodyPr/>
          <a:lstStyle>
            <a:lvl1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4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3pPr>
            <a:lvl4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000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421DC2D3-E74A-75A7-CB71-4C34012E6A7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730593" y="5843352"/>
            <a:ext cx="1004484" cy="496161"/>
          </a:xfrm>
        </p:spPr>
        <p:txBody>
          <a:bodyPr/>
          <a:lstStyle>
            <a:lvl1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240" b="1">
                <a:solidFill>
                  <a:schemeClr val="accent5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992" b="0"/>
            </a:lvl2pPr>
            <a:lvl3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3pPr>
            <a:lvl4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4pPr>
            <a:lvl5pPr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 b="0"/>
            </a:lvl5pPr>
          </a:lstStyle>
          <a:p>
            <a:pPr lvl="0"/>
            <a:r>
              <a:rPr lang="fr-FR" dirty="0"/>
              <a:t>000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8AB87A43-B36E-808A-F570-680E10171BB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303" y="3998757"/>
            <a:ext cx="1004484" cy="1683750"/>
          </a:xfrm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Picto</a:t>
            </a:r>
          </a:p>
        </p:txBody>
      </p:sp>
      <p:sp>
        <p:nvSpPr>
          <p:cNvPr id="13" name="Espace réservé pour une image  3">
            <a:extLst>
              <a:ext uri="{FF2B5EF4-FFF2-40B4-BE49-F238E27FC236}">
                <a16:creationId xmlns:a16="http://schemas.microsoft.com/office/drawing/2014/main" id="{49AB7B83-4D81-8BA8-198B-2303422F9E3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671052" y="3998757"/>
            <a:ext cx="1004484" cy="1683750"/>
          </a:xfrm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Picto</a:t>
            </a:r>
          </a:p>
        </p:txBody>
      </p:sp>
      <p:sp>
        <p:nvSpPr>
          <p:cNvPr id="14" name="Espace réservé pour une image  3">
            <a:extLst>
              <a:ext uri="{FF2B5EF4-FFF2-40B4-BE49-F238E27FC236}">
                <a16:creationId xmlns:a16="http://schemas.microsoft.com/office/drawing/2014/main" id="{79EC3DD8-0BFF-0BF8-6025-BB2E571EE72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735010" y="4016753"/>
            <a:ext cx="1004484" cy="1683750"/>
          </a:xfrm>
        </p:spPr>
        <p:txBody>
          <a:bodyPr anchor="ctr">
            <a:noAutofit/>
          </a:bodyPr>
          <a:lstStyle>
            <a:lvl1pPr algn="ctr">
              <a:defRPr sz="744" b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Picto</a:t>
            </a:r>
          </a:p>
        </p:txBody>
      </p:sp>
    </p:spTree>
    <p:extLst>
      <p:ext uri="{BB962C8B-B14F-4D97-AF65-F5344CB8AC3E}">
        <p14:creationId xmlns:p14="http://schemas.microsoft.com/office/powerpoint/2010/main" val="61400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fs.sante.fr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302" y="1284065"/>
            <a:ext cx="6138516" cy="267124"/>
          </a:xfrm>
          <a:prstGeom prst="rect">
            <a:avLst/>
          </a:prstGeom>
        </p:spPr>
        <p:txBody>
          <a:bodyPr vert="horz" wrap="square" lIns="36000" tIns="0" rIns="36000" bIns="0" rtlCol="0" anchor="ctr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302" y="3306623"/>
            <a:ext cx="6138516" cy="964303"/>
          </a:xfrm>
          <a:prstGeom prst="rect">
            <a:avLst/>
          </a:prstGeom>
        </p:spPr>
        <p:txBody>
          <a:bodyPr vert="horz" wrap="square" lIns="36000" tIns="0" rIns="36000" bIns="0" rtlCol="0">
            <a:sp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01213" y="10189402"/>
            <a:ext cx="5357250" cy="114519"/>
          </a:xfrm>
          <a:prstGeom prst="rect">
            <a:avLst/>
          </a:prstGeom>
        </p:spPr>
        <p:txBody>
          <a:bodyPr vert="horz" lIns="36000" tIns="0" rIns="36000" bIns="0" rtlCol="0" anchor="ctr">
            <a:sp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buFontTx/>
              <a:buNone/>
              <a:defRPr sz="744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Campus EFS  ●  [Titre de la présentation]  ●  [</a:t>
            </a:r>
            <a:r>
              <a:rPr lang="fr-FR" dirty="0" err="1"/>
              <a:t>jj</a:t>
            </a:r>
            <a:r>
              <a:rPr lang="fr-FR" dirty="0"/>
              <a:t>/mm/</a:t>
            </a:r>
            <a:r>
              <a:rPr lang="fr-FR" dirty="0" err="1"/>
              <a:t>aaaa</a:t>
            </a:r>
            <a:r>
              <a:rPr lang="fr-FR" dirty="0"/>
              <a:t>]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113608" y="10189403"/>
            <a:ext cx="267863" cy="114519"/>
          </a:xfrm>
          <a:prstGeom prst="rect">
            <a:avLst/>
          </a:prstGeom>
        </p:spPr>
        <p:txBody>
          <a:bodyPr vert="horz" wrap="square" lIns="36000" tIns="0" rIns="36000" bIns="0" rtlCol="0" anchor="ctr">
            <a:spAutoFit/>
          </a:bodyPr>
          <a:lstStyle>
            <a:lvl1pPr marL="0" algn="r">
              <a:lnSpc>
                <a:spcPct val="100000"/>
              </a:lnSpc>
              <a:spcBef>
                <a:spcPts val="0"/>
              </a:spcBef>
              <a:buFontTx/>
              <a:buNone/>
              <a:defRPr sz="744">
                <a:solidFill>
                  <a:schemeClr val="accent1"/>
                </a:solidFill>
              </a:defRPr>
            </a:lvl1pPr>
          </a:lstStyle>
          <a:p>
            <a:fld id="{E8C60506-5BE4-4453-AE4B-F0F5E69C63A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ZoneTexte 6">
            <a:hlinkClick r:id="rId13"/>
            <a:extLst>
              <a:ext uri="{FF2B5EF4-FFF2-40B4-BE49-F238E27FC236}">
                <a16:creationId xmlns:a16="http://schemas.microsoft.com/office/drawing/2014/main" id="{435E7BF0-94CB-CF4A-02B3-C995CD0BEBD0}"/>
              </a:ext>
            </a:extLst>
          </p:cNvPr>
          <p:cNvSpPr txBox="1"/>
          <p:nvPr userDrawn="1"/>
        </p:nvSpPr>
        <p:spPr>
          <a:xfrm>
            <a:off x="135974" y="10114707"/>
            <a:ext cx="1560257" cy="114519"/>
          </a:xfrm>
          <a:prstGeom prst="rect">
            <a:avLst/>
          </a:prstGeom>
          <a:noFill/>
          <a:effectLst/>
        </p:spPr>
        <p:txBody>
          <a:bodyPr wrap="square" lIns="22322" tIns="0" rIns="22322" bIns="0" rtlCol="0">
            <a:spAutoFit/>
          </a:bodyPr>
          <a:lstStyle/>
          <a:p>
            <a:r>
              <a:rPr lang="fr-FR" sz="744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campus.efs.sante.fr</a:t>
            </a:r>
          </a:p>
        </p:txBody>
      </p:sp>
    </p:spTree>
    <p:extLst>
      <p:ext uri="{BB962C8B-B14F-4D97-AF65-F5344CB8AC3E}">
        <p14:creationId xmlns:p14="http://schemas.microsoft.com/office/powerpoint/2010/main" val="159506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0" r:id="rId5"/>
    <p:sldLayoutId id="2147483656" r:id="rId6"/>
    <p:sldLayoutId id="2147483658" r:id="rId7"/>
    <p:sldLayoutId id="2147483657" r:id="rId8"/>
    <p:sldLayoutId id="2147483659" r:id="rId9"/>
    <p:sldLayoutId id="2147483652" r:id="rId10"/>
    <p:sldLayoutId id="2147483660" r:id="rId11"/>
  </p:sldLayoutIdLst>
  <p:hf hdr="0" dt="0"/>
  <p:txStyles>
    <p:titleStyle>
      <a:lvl1pPr marL="0" algn="l" defTabSz="566951" rtl="0" eaLnBrk="1" latinLnBrk="0" hangingPunct="1">
        <a:lnSpc>
          <a:spcPct val="100000"/>
        </a:lnSpc>
        <a:spcBef>
          <a:spcPts val="0"/>
        </a:spcBef>
        <a:buFontTx/>
        <a:buNone/>
        <a:defRPr sz="1736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566951" rtl="0" eaLnBrk="1" latinLnBrk="0" hangingPunct="1">
        <a:lnSpc>
          <a:spcPct val="130000"/>
        </a:lnSpc>
        <a:spcBef>
          <a:spcPts val="1240"/>
        </a:spcBef>
        <a:buFontTx/>
        <a:buNone/>
        <a:defRPr sz="992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566951" rtl="0" eaLnBrk="1" latinLnBrk="0" hangingPunct="1">
        <a:lnSpc>
          <a:spcPct val="130000"/>
        </a:lnSpc>
        <a:spcBef>
          <a:spcPts val="331"/>
        </a:spcBef>
        <a:buClr>
          <a:schemeClr val="accent1"/>
        </a:buClr>
        <a:buFontTx/>
        <a:buNone/>
        <a:defRPr sz="992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38090" indent="-119045" algn="l" defTabSz="566951" rtl="0" eaLnBrk="1" latinLnBrk="0" hangingPunct="1">
        <a:lnSpc>
          <a:spcPct val="100000"/>
        </a:lnSpc>
        <a:spcBef>
          <a:spcPts val="331"/>
        </a:spcBef>
        <a:buClr>
          <a:schemeClr val="accent1"/>
        </a:buClr>
        <a:buFont typeface="Symbol" panose="05050102010706020507" pitchFamily="18" charset="2"/>
        <a:buChar char="·"/>
        <a:defRPr sz="992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566951" rtl="0" eaLnBrk="1" latinLnBrk="0" hangingPunct="1">
        <a:lnSpc>
          <a:spcPct val="100000"/>
        </a:lnSpc>
        <a:spcBef>
          <a:spcPts val="331"/>
        </a:spcBef>
        <a:buFontTx/>
        <a:buNone/>
        <a:defRPr sz="868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566951" rtl="0" eaLnBrk="1" latinLnBrk="0" hangingPunct="1">
        <a:lnSpc>
          <a:spcPct val="100000"/>
        </a:lnSpc>
        <a:spcBef>
          <a:spcPts val="331"/>
        </a:spcBef>
        <a:buFontTx/>
        <a:buNone/>
        <a:defRPr sz="827" kern="1200">
          <a:solidFill>
            <a:schemeClr val="tx2"/>
          </a:solidFill>
          <a:latin typeface="+mn-lt"/>
          <a:ea typeface="+mn-ea"/>
          <a:cs typeface="+mn-cs"/>
        </a:defRPr>
      </a:lvl5pPr>
      <a:lvl6pPr marL="1559115" indent="-141738" algn="l" defTabSz="56695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590" indent="-141738" algn="l" defTabSz="56695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066" indent="-141738" algn="l" defTabSz="56695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541" indent="-141738" algn="l" defTabSz="56695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475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951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426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902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377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853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328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7803" algn="l" defTabSz="566951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" userDrawn="1">
          <p15:clr>
            <a:srgbClr val="F26B43"/>
          </p15:clr>
        </p15:guide>
        <p15:guide id="2" orient="horz" pos="5807" userDrawn="1">
          <p15:clr>
            <a:srgbClr val="F26B43"/>
          </p15:clr>
        </p15:guide>
        <p15:guide id="3" pos="4251" userDrawn="1">
          <p15:clr>
            <a:srgbClr val="F26B43"/>
          </p15:clr>
        </p15:guide>
        <p15:guide id="4" orient="horz" pos="680" userDrawn="1">
          <p15:clr>
            <a:srgbClr val="F26B43"/>
          </p15:clr>
        </p15:guide>
        <p15:guide id="5" orient="horz" pos="20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C99CD40-24F2-45D7-89C7-912F864F4307}"/>
              </a:ext>
            </a:extLst>
          </p:cNvPr>
          <p:cNvSpPr/>
          <p:nvPr/>
        </p:nvSpPr>
        <p:spPr>
          <a:xfrm>
            <a:off x="456097" y="4227783"/>
            <a:ext cx="2289719" cy="8697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8BEC4-C008-404B-8D7A-4DC525A2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Campus EFS  ●  [FTTS02]  ●  [06/03/2026]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A98E7A9-A31F-46E5-8F87-A4D47796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0506-5BE4-4453-AE4B-F0F5E69C63A6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8493F9A-B461-479C-9302-3681DF810D1E}"/>
              </a:ext>
            </a:extLst>
          </p:cNvPr>
          <p:cNvSpPr txBox="1"/>
          <p:nvPr/>
        </p:nvSpPr>
        <p:spPr>
          <a:xfrm>
            <a:off x="2854629" y="1994450"/>
            <a:ext cx="2145386" cy="923330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4400" b="1" dirty="0">
                <a:solidFill>
                  <a:srgbClr val="009242"/>
                </a:solidFill>
              </a:rPr>
              <a:t>96,70 %</a:t>
            </a:r>
          </a:p>
          <a:p>
            <a:pPr algn="ctr"/>
            <a:r>
              <a:rPr lang="fr-FR" sz="1600" b="1" dirty="0">
                <a:solidFill>
                  <a:srgbClr val="009242"/>
                </a:solidFill>
              </a:rPr>
              <a:t>Taux de satisfaction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18774A6-92A0-4D19-8CA6-005B6E646E1A}"/>
              </a:ext>
            </a:extLst>
          </p:cNvPr>
          <p:cNvSpPr txBox="1"/>
          <p:nvPr/>
        </p:nvSpPr>
        <p:spPr>
          <a:xfrm>
            <a:off x="136064" y="7478671"/>
            <a:ext cx="3139803" cy="1077218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ln w="0"/>
                <a:solidFill>
                  <a:srgbClr val="0070C0"/>
                </a:solidFill>
              </a:rPr>
              <a:t>Les modules Inter sont les plus choisis avec 77,7% à le choisir.</a:t>
            </a:r>
          </a:p>
          <a:p>
            <a:r>
              <a:rPr lang="fr-FR" sz="1400" dirty="0">
                <a:ln w="0"/>
                <a:solidFill>
                  <a:srgbClr val="0070C0"/>
                </a:solidFill>
              </a:rPr>
              <a:t>Et le e-learning qui permet une plus grande souplesse vous êtes 23,4% à le choisir. </a:t>
            </a:r>
          </a:p>
        </p:txBody>
      </p:sp>
      <p:sp>
        <p:nvSpPr>
          <p:cNvPr id="34" name="Nuage 33">
            <a:extLst>
              <a:ext uri="{FF2B5EF4-FFF2-40B4-BE49-F238E27FC236}">
                <a16:creationId xmlns:a16="http://schemas.microsoft.com/office/drawing/2014/main" id="{1BB60E52-964D-47DC-B9A0-44E5030249E7}"/>
              </a:ext>
            </a:extLst>
          </p:cNvPr>
          <p:cNvSpPr/>
          <p:nvPr/>
        </p:nvSpPr>
        <p:spPr>
          <a:xfrm>
            <a:off x="4205574" y="6045821"/>
            <a:ext cx="2210871" cy="1102992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Quelques retours …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D14292C-AF4B-4A20-91E0-1F74D910018D}"/>
              </a:ext>
            </a:extLst>
          </p:cNvPr>
          <p:cNvSpPr txBox="1"/>
          <p:nvPr/>
        </p:nvSpPr>
        <p:spPr>
          <a:xfrm rot="20967053">
            <a:off x="6189890" y="9216267"/>
            <a:ext cx="1004256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Expertise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380AFF2-250C-4BBA-A73A-76F5713123AB}"/>
              </a:ext>
            </a:extLst>
          </p:cNvPr>
          <p:cNvSpPr txBox="1"/>
          <p:nvPr/>
        </p:nvSpPr>
        <p:spPr>
          <a:xfrm rot="20991449">
            <a:off x="5756267" y="7239025"/>
            <a:ext cx="1444307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  <a:cs typeface="72 Black" panose="020B0A04030603020204" pitchFamily="34" charset="0"/>
              </a:rPr>
              <a:t>Professionnels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2BF25A66-B69C-4DF3-BB6F-65EB40740801}"/>
              </a:ext>
            </a:extLst>
          </p:cNvPr>
          <p:cNvSpPr txBox="1"/>
          <p:nvPr/>
        </p:nvSpPr>
        <p:spPr>
          <a:xfrm rot="20640827">
            <a:off x="6081393" y="8617332"/>
            <a:ext cx="1324492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  <a:cs typeface="Gotham Bold" pitchFamily="50" charset="0"/>
              </a:rPr>
              <a:t>Réactivité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A004FBF-57B7-48E5-989B-337039B6C6F5}"/>
              </a:ext>
            </a:extLst>
          </p:cNvPr>
          <p:cNvSpPr txBox="1"/>
          <p:nvPr/>
        </p:nvSpPr>
        <p:spPr>
          <a:xfrm rot="21309236">
            <a:off x="4035914" y="8899709"/>
            <a:ext cx="1813011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Formation de qualité 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5DFE6348-9223-47A7-B407-4466AA705D2A}"/>
              </a:ext>
            </a:extLst>
          </p:cNvPr>
          <p:cNvSpPr txBox="1"/>
          <p:nvPr/>
        </p:nvSpPr>
        <p:spPr>
          <a:xfrm rot="21262559">
            <a:off x="4029034" y="7430595"/>
            <a:ext cx="1272317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Collaboration</a:t>
            </a:r>
            <a:r>
              <a:rPr lang="fr-FR" sz="1400" dirty="0"/>
              <a:t> 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5BBB38EB-E11E-471C-B6A4-1767A293E2CE}"/>
              </a:ext>
            </a:extLst>
          </p:cNvPr>
          <p:cNvSpPr txBox="1"/>
          <p:nvPr/>
        </p:nvSpPr>
        <p:spPr>
          <a:xfrm rot="21221943">
            <a:off x="5851703" y="7720343"/>
            <a:ext cx="1520866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Qualité d’écoute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FD2F4FD2-1076-4D26-8360-88B6C13F1433}"/>
              </a:ext>
            </a:extLst>
          </p:cNvPr>
          <p:cNvSpPr txBox="1"/>
          <p:nvPr/>
        </p:nvSpPr>
        <p:spPr>
          <a:xfrm>
            <a:off x="5574515" y="3445164"/>
            <a:ext cx="2026983" cy="43088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002F6C"/>
                </a:solidFill>
              </a:rPr>
              <a:t>Notre offre répond à 98,9% à vos besoins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C970687-42DA-4D7D-9A15-3BF0236E8976}"/>
              </a:ext>
            </a:extLst>
          </p:cNvPr>
          <p:cNvSpPr txBox="1"/>
          <p:nvPr/>
        </p:nvSpPr>
        <p:spPr>
          <a:xfrm rot="21324436">
            <a:off x="4030169" y="7960870"/>
            <a:ext cx="1272317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Disponibilités</a:t>
            </a:r>
            <a:r>
              <a:rPr lang="fr-FR" sz="1400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9A5DC6-EE94-45AF-86A1-1B14560DC61B}"/>
              </a:ext>
            </a:extLst>
          </p:cNvPr>
          <p:cNvSpPr txBox="1"/>
          <p:nvPr/>
        </p:nvSpPr>
        <p:spPr>
          <a:xfrm>
            <a:off x="443024" y="3634244"/>
            <a:ext cx="2260671" cy="43088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fr-FR" sz="1400" dirty="0">
                <a:solidFill>
                  <a:srgbClr val="002060"/>
                </a:solidFill>
              </a:rPr>
              <a:t>Les formations les plus sollicitées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9DB2EAF-9B0C-40B6-9AB7-70A23076B590}"/>
              </a:ext>
            </a:extLst>
          </p:cNvPr>
          <p:cNvSpPr txBox="1"/>
          <p:nvPr/>
        </p:nvSpPr>
        <p:spPr>
          <a:xfrm>
            <a:off x="795195" y="4500539"/>
            <a:ext cx="1656634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</a:rPr>
              <a:t>Distribution-délivrance 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4A6C553B-6A8F-4CDB-ACA7-90379E72BC03}"/>
              </a:ext>
            </a:extLst>
          </p:cNvPr>
          <p:cNvSpPr/>
          <p:nvPr/>
        </p:nvSpPr>
        <p:spPr>
          <a:xfrm>
            <a:off x="479878" y="5292123"/>
            <a:ext cx="2289719" cy="8697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46184BCE-B6BE-4495-865E-346A086B8DE5}"/>
              </a:ext>
            </a:extLst>
          </p:cNvPr>
          <p:cNvSpPr txBox="1"/>
          <p:nvPr/>
        </p:nvSpPr>
        <p:spPr>
          <a:xfrm>
            <a:off x="649852" y="5526870"/>
            <a:ext cx="1845777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</a:rPr>
              <a:t>Immuno- hématologie érythrocytaire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B4C809DB-CAF2-4855-B90E-D6136CE4B935}"/>
              </a:ext>
            </a:extLst>
          </p:cNvPr>
          <p:cNvSpPr/>
          <p:nvPr/>
        </p:nvSpPr>
        <p:spPr>
          <a:xfrm>
            <a:off x="455021" y="6359064"/>
            <a:ext cx="2289719" cy="8697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81C7C08-BE36-47A7-AB18-456FAB0F85BA}"/>
              </a:ext>
            </a:extLst>
          </p:cNvPr>
          <p:cNvSpPr txBox="1"/>
          <p:nvPr/>
        </p:nvSpPr>
        <p:spPr>
          <a:xfrm>
            <a:off x="181241" y="6597317"/>
            <a:ext cx="2602202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</a:rPr>
              <a:t>Transfusion et pratiques transfusionnelles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3025EE2-7840-4B52-80B1-ED2173C3A40E}"/>
              </a:ext>
            </a:extLst>
          </p:cNvPr>
          <p:cNvSpPr/>
          <p:nvPr/>
        </p:nvSpPr>
        <p:spPr>
          <a:xfrm>
            <a:off x="4842079" y="4112964"/>
            <a:ext cx="24705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02F6C"/>
                </a:solidFill>
              </a:rPr>
              <a:t>Nos points forts</a:t>
            </a:r>
          </a:p>
          <a:p>
            <a:endParaRPr lang="fr-FR" sz="1600" b="1" dirty="0">
              <a:solidFill>
                <a:srgbClr val="002F6C"/>
              </a:solidFill>
            </a:endParaRPr>
          </a:p>
          <a:p>
            <a:r>
              <a:rPr lang="fr-FR" sz="1600" b="1" dirty="0">
                <a:solidFill>
                  <a:srgbClr val="002F6C"/>
                </a:solidFill>
              </a:rPr>
              <a:t>L’expertise </a:t>
            </a:r>
          </a:p>
          <a:p>
            <a:r>
              <a:rPr lang="fr-FR" sz="1600" b="1" dirty="0">
                <a:solidFill>
                  <a:srgbClr val="002F6C"/>
                </a:solidFill>
              </a:rPr>
              <a:t>La réactivité</a:t>
            </a:r>
          </a:p>
          <a:p>
            <a:r>
              <a:rPr lang="fr-FR" sz="1600" b="1" dirty="0">
                <a:solidFill>
                  <a:srgbClr val="002F6C"/>
                </a:solidFill>
              </a:rPr>
              <a:t>La qualité d’écoute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78BAB1F-C540-4606-893D-0F5B7B7D7DB7}"/>
              </a:ext>
            </a:extLst>
          </p:cNvPr>
          <p:cNvSpPr txBox="1"/>
          <p:nvPr/>
        </p:nvSpPr>
        <p:spPr>
          <a:xfrm>
            <a:off x="-38054" y="8971508"/>
            <a:ext cx="3275867" cy="1077218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fr-FR" sz="1400" dirty="0">
                <a:solidFill>
                  <a:schemeClr val="tx2"/>
                </a:solidFill>
              </a:rPr>
              <a:t>VOS AVIS COMPTENT POUR NOUS </a:t>
            </a:r>
          </a:p>
          <a:p>
            <a:pPr algn="ctr"/>
            <a:r>
              <a:rPr lang="fr-FR" sz="1400" b="1" dirty="0">
                <a:solidFill>
                  <a:schemeClr val="tx2"/>
                </a:solidFill>
              </a:rPr>
              <a:t>Ils nous aident à nous améliorer </a:t>
            </a:r>
          </a:p>
          <a:p>
            <a:pPr algn="ctr"/>
            <a:endParaRPr lang="fr-FR" sz="1400" b="1" dirty="0">
              <a:solidFill>
                <a:schemeClr val="tx2"/>
              </a:solidFill>
            </a:endParaRPr>
          </a:p>
          <a:p>
            <a:pPr algn="ctr"/>
            <a:endParaRPr lang="fr-FR" sz="1400" b="1" dirty="0">
              <a:solidFill>
                <a:schemeClr val="tx2"/>
              </a:solidFill>
            </a:endParaRPr>
          </a:p>
          <a:p>
            <a:pPr algn="ctr"/>
            <a:r>
              <a:rPr lang="fr-FR" sz="1400" b="1" dirty="0">
                <a:solidFill>
                  <a:schemeClr val="tx2"/>
                </a:solidFill>
              </a:rPr>
              <a:t> MERCI A VOUS !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C8FC746-F808-423D-883B-F4E14B865F3A}"/>
              </a:ext>
            </a:extLst>
          </p:cNvPr>
          <p:cNvSpPr txBox="1"/>
          <p:nvPr/>
        </p:nvSpPr>
        <p:spPr>
          <a:xfrm rot="21066373">
            <a:off x="4162834" y="8501628"/>
            <a:ext cx="825489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Qualité</a:t>
            </a:r>
            <a:r>
              <a:rPr lang="fr-FR" sz="1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0A93761A-BDDA-445E-B3D6-2A60FFCE873F}"/>
              </a:ext>
            </a:extLst>
          </p:cNvPr>
          <p:cNvSpPr txBox="1"/>
          <p:nvPr/>
        </p:nvSpPr>
        <p:spPr>
          <a:xfrm rot="20907281">
            <a:off x="5987288" y="8185681"/>
            <a:ext cx="1272317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Parfait</a:t>
            </a:r>
            <a:r>
              <a:rPr lang="fr-FR" sz="1400" dirty="0"/>
              <a:t>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AF2CE99-452E-4505-8073-B735A3966025}"/>
              </a:ext>
            </a:extLst>
          </p:cNvPr>
          <p:cNvSpPr txBox="1"/>
          <p:nvPr/>
        </p:nvSpPr>
        <p:spPr>
          <a:xfrm rot="21346216">
            <a:off x="4087453" y="9402395"/>
            <a:ext cx="1906413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Qualité des formateurs</a:t>
            </a:r>
            <a:r>
              <a:rPr lang="fr-FR" sz="1400" dirty="0"/>
              <a:t> </a:t>
            </a:r>
          </a:p>
        </p:txBody>
      </p:sp>
      <p:pic>
        <p:nvPicPr>
          <p:cNvPr id="1026" name="Picture 2" descr="icône de force, adaptée à un large éventail de projets créatifs ...">
            <a:extLst>
              <a:ext uri="{FF2B5EF4-FFF2-40B4-BE49-F238E27FC236}">
                <a16:creationId xmlns:a16="http://schemas.microsoft.com/office/drawing/2014/main" id="{0DA8D282-C031-44B4-B25E-394A1849A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062" y="4262527"/>
            <a:ext cx="1171999" cy="117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A2FD0A2-222E-4A76-B61B-FAF97310F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355" y="1922868"/>
            <a:ext cx="2026982" cy="1117555"/>
          </a:xfrm>
          <a:prstGeom prst="rect">
            <a:avLst/>
          </a:prstGeom>
        </p:spPr>
      </p:pic>
      <p:pic>
        <p:nvPicPr>
          <p:cNvPr id="1028" name="Picture 4" descr="Auditing Courses: Auditor &amp; Audit preparation training">
            <a:extLst>
              <a:ext uri="{FF2B5EF4-FFF2-40B4-BE49-F238E27FC236}">
                <a16:creationId xmlns:a16="http://schemas.microsoft.com/office/drawing/2014/main" id="{85EF2827-7AE8-46D3-BABF-35F3E27AC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914" y="2192754"/>
            <a:ext cx="1516121" cy="113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745009"/>
      </p:ext>
    </p:extLst>
  </p:cSld>
  <p:clrMapOvr>
    <a:masterClrMapping/>
  </p:clrMapOvr>
</p:sld>
</file>

<file path=ppt/theme/theme1.xml><?xml version="1.0" encoding="utf-8"?>
<a:theme xmlns:a="http://schemas.openxmlformats.org/drawingml/2006/main" name="EFS Light">
  <a:themeElements>
    <a:clrScheme name="EFS_Couleurs">
      <a:dk1>
        <a:sysClr val="windowText" lastClr="000000"/>
      </a:dk1>
      <a:lt1>
        <a:sysClr val="window" lastClr="FFFFFF"/>
      </a:lt1>
      <a:dk2>
        <a:srgbClr val="002F6C"/>
      </a:dk2>
      <a:lt2>
        <a:srgbClr val="ECECED"/>
      </a:lt2>
      <a:accent1>
        <a:srgbClr val="E30015"/>
      </a:accent1>
      <a:accent2>
        <a:srgbClr val="002F6C"/>
      </a:accent2>
      <a:accent3>
        <a:srgbClr val="49BDCF"/>
      </a:accent3>
      <a:accent4>
        <a:srgbClr val="C9934F"/>
      </a:accent4>
      <a:accent5>
        <a:srgbClr val="EAAB00"/>
      </a:accent5>
      <a:accent6>
        <a:srgbClr val="484847"/>
      </a:accent6>
      <a:hlink>
        <a:srgbClr val="E30015"/>
      </a:hlink>
      <a:folHlink>
        <a:srgbClr val="E300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AMPUS_EFS_PPT_4x3" id="{9971C4DF-09F4-4626-BB08-730225EB5CE0}" vid="{A53A987C-4BB3-43F4-B1F9-DD88E4AC97D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CAMPUS_EFS_PPT_4x3</Template>
  <TotalTime>2236</TotalTime>
  <Words>112</Words>
  <Application>Microsoft Office PowerPoint</Application>
  <PresentationFormat>Personnalisé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Kalista Script</vt:lpstr>
      <vt:lpstr>Symbol</vt:lpstr>
      <vt:lpstr>EFS Light</vt:lpstr>
      <vt:lpstr>Présentation PowerPoint</vt:lpstr>
    </vt:vector>
  </TitlesOfParts>
  <Company>EFS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Manon.Uguen</dc:creator>
  <cp:lastModifiedBy>GRUET Emilie</cp:lastModifiedBy>
  <cp:revision>128</cp:revision>
  <cp:lastPrinted>2024-02-13T08:07:14Z</cp:lastPrinted>
  <dcterms:created xsi:type="dcterms:W3CDTF">2023-09-11T07:48:10Z</dcterms:created>
  <dcterms:modified xsi:type="dcterms:W3CDTF">2026-03-09T09:02:28Z</dcterms:modified>
</cp:coreProperties>
</file>